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1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Lora" charset="1" panose="00000500000000000000"/>
      <p:regular r:id="rId18"/>
    </p:embeddedFont>
    <p:embeddedFont>
      <p:font typeface="Source Sans Pro" charset="1" panose="020B0503030403020204"/>
      <p:regular r:id="rId19"/>
    </p:embeddedFont>
    <p:embeddedFont>
      <p:font typeface="Arimo Bold" charset="1" panose="020B0704020202020204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notesMasters/notesMaster1.xml" Type="http://schemas.openxmlformats.org/officeDocument/2006/relationships/notesMaster"/><Relationship Id="rId16" Target="theme/theme2.xml" Type="http://schemas.openxmlformats.org/officeDocument/2006/relationships/theme"/><Relationship Id="rId17" Target="notesSlides/notesSlide1.xml" Type="http://schemas.openxmlformats.org/officeDocument/2006/relationships/notes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notesSlides/notesSlide2.xml" Type="http://schemas.openxmlformats.org/officeDocument/2006/relationships/notesSlide"/><Relationship Id="rId22" Target="notesSlides/notesSlide3.xml" Type="http://schemas.openxmlformats.org/officeDocument/2006/relationships/notesSlide"/><Relationship Id="rId23" Target="notesSlides/notesSlide4.xml" Type="http://schemas.openxmlformats.org/officeDocument/2006/relationships/notesSlide"/><Relationship Id="rId24" Target="notesSlides/notesSlide5.xml" Type="http://schemas.openxmlformats.org/officeDocument/2006/relationships/notesSlide"/><Relationship Id="rId25" Target="notesSlides/notesSlide6.xml" Type="http://schemas.openxmlformats.org/officeDocument/2006/relationships/notesSlide"/><Relationship Id="rId26" Target="notesSlides/notesSlide7.xml" Type="http://schemas.openxmlformats.org/officeDocument/2006/relationships/notesSlide"/><Relationship Id="rId27" Target="notesSlides/notesSlide8.xml" Type="http://schemas.openxmlformats.org/officeDocument/2006/relationships/notesSlide"/><Relationship Id="rId28" Target="notesSlides/notesSlide9.xml" Type="http://schemas.openxmlformats.org/officeDocument/2006/relationships/notes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4.png" Type="http://schemas.openxmlformats.org/officeDocument/2006/relationships/image"/><Relationship Id="rId4" Target="../media/image5.png" Type="http://schemas.openxmlformats.org/officeDocument/2006/relationships/image"/><Relationship Id="rId5" Target="../media/image6.png" Type="http://schemas.openxmlformats.org/officeDocument/2006/relationships/image"/><Relationship Id="rId6" Target="../media/image7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8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9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10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11.png" Type="http://schemas.openxmlformats.org/officeDocument/2006/relationships/image"/><Relationship Id="rId4" Target="../media/image12.png" Type="http://schemas.openxmlformats.org/officeDocument/2006/relationships/image"/><Relationship Id="rId5" Target="../media/image13.png" Type="http://schemas.openxmlformats.org/officeDocument/2006/relationships/image"/><Relationship Id="rId6" Target="../media/image14.png" Type="http://schemas.openxmlformats.org/officeDocument/2006/relationships/image"/><Relationship Id="rId7" Target="../media/image15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.xml" Type="http://schemas.openxmlformats.org/officeDocument/2006/relationships/notesSlide"/><Relationship Id="rId3" Target="../media/image2.png" Type="http://schemas.openxmlformats.org/officeDocument/2006/relationships/image"/><Relationship Id="rId4" Target="../media/image1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81A24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52833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7801272" y="2022276"/>
            <a:ext cx="9543455" cy="3310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562"/>
              </a:lnSpc>
            </a:pPr>
            <a:r>
              <a:rPr lang="en-US" sz="6875">
                <a:solidFill>
                  <a:srgbClr val="F98AC7"/>
                </a:solidFill>
                <a:latin typeface="Lora"/>
                <a:ea typeface="Lora"/>
                <a:cs typeface="Lora"/>
                <a:sym typeface="Lora"/>
              </a:rPr>
              <a:t>BlockChain Odyssey: Revolutionizing Cross-Border Payments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801272" y="5651004"/>
            <a:ext cx="9543455" cy="1810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062">
                <a:solidFill>
                  <a:srgbClr val="D6E5E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This presentation explores the innovative BlockChain Odyssey solution, a secure and scalable cross-border payment service built using GoFr and blockchain technology. This service addresses the limitations of traditional cross-border payments by offering faster, cheaper, and more transparent transactions.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801272" y="7394674"/>
            <a:ext cx="5480900" cy="2362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5"/>
              </a:lnSpc>
            </a:pPr>
            <a:r>
              <a:rPr lang="en-US" sz="2625" b="true">
                <a:solidFill>
                  <a:srgbClr val="D6E5EF"/>
                </a:solidFill>
                <a:latin typeface="Arimo Bold"/>
                <a:ea typeface="Arimo Bold"/>
                <a:cs typeface="Arimo Bold"/>
                <a:sym typeface="Arimo Bold"/>
              </a:rPr>
              <a:t>by go_lang_warriors</a:t>
            </a:r>
          </a:p>
          <a:p>
            <a:pPr algn="l" marL="566738" indent="-283369" lvl="1">
              <a:lnSpc>
                <a:spcPts val="3685"/>
              </a:lnSpc>
              <a:buFont typeface="Arial"/>
              <a:buChar char="•"/>
            </a:pPr>
            <a:r>
              <a:rPr lang="en-US" b="true" sz="2625">
                <a:solidFill>
                  <a:srgbClr val="D6E5EF"/>
                </a:solidFill>
                <a:latin typeface="Arimo Bold"/>
                <a:ea typeface="Arimo Bold"/>
                <a:cs typeface="Arimo Bold"/>
                <a:sym typeface="Arimo Bold"/>
              </a:rPr>
              <a:t>Soumyajyoti Sarkar</a:t>
            </a:r>
          </a:p>
          <a:p>
            <a:pPr algn="l" marL="566738" indent="-283369" lvl="1">
              <a:lnSpc>
                <a:spcPts val="3685"/>
              </a:lnSpc>
              <a:buFont typeface="Arial"/>
              <a:buChar char="•"/>
            </a:pPr>
            <a:r>
              <a:rPr lang="en-US" b="true" sz="2625">
                <a:solidFill>
                  <a:srgbClr val="D6E5EF"/>
                </a:solidFill>
                <a:latin typeface="Arimo Bold"/>
                <a:ea typeface="Arimo Bold"/>
                <a:cs typeface="Arimo Bold"/>
                <a:sym typeface="Arimo Bold"/>
              </a:rPr>
              <a:t>Anikesh Kumar</a:t>
            </a:r>
          </a:p>
          <a:p>
            <a:pPr algn="l" marL="566738" indent="-283369" lvl="1">
              <a:lnSpc>
                <a:spcPts val="3685"/>
              </a:lnSpc>
              <a:buFont typeface="Arial"/>
              <a:buChar char="•"/>
            </a:pPr>
            <a:r>
              <a:rPr lang="en-US" b="true" sz="2625">
                <a:solidFill>
                  <a:srgbClr val="D6E5EF"/>
                </a:solidFill>
                <a:latin typeface="Arimo Bold"/>
                <a:ea typeface="Arimo Bold"/>
                <a:cs typeface="Arimo Bold"/>
                <a:sym typeface="Arimo Bold"/>
              </a:rPr>
              <a:t>Prabhav GK</a:t>
            </a:r>
          </a:p>
          <a:p>
            <a:pPr algn="l" marL="566738" indent="-283369" lvl="1">
              <a:lnSpc>
                <a:spcPts val="3687"/>
              </a:lnSpc>
              <a:buFont typeface="Arial"/>
              <a:buChar char="•"/>
            </a:pPr>
            <a:r>
              <a:rPr lang="en-US" b="true" sz="2625">
                <a:solidFill>
                  <a:srgbClr val="D6E5EF"/>
                </a:solidFill>
                <a:latin typeface="Arimo Bold"/>
                <a:ea typeface="Arimo Bold"/>
                <a:cs typeface="Arimo Bold"/>
                <a:sym typeface="Arimo Bold"/>
              </a:rPr>
              <a:t>Shrihari C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81A24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52833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47155" y="1018877"/>
            <a:ext cx="9335691" cy="17790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>
                <a:solidFill>
                  <a:srgbClr val="F98AC7"/>
                </a:solidFill>
                <a:latin typeface="Lora"/>
                <a:ea typeface="Lora"/>
                <a:cs typeface="Lora"/>
                <a:sym typeface="Lora"/>
              </a:rPr>
              <a:t>Problem: Inefficient Cross-Border Payments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047155" y="3583186"/>
            <a:ext cx="673150" cy="673150"/>
            <a:chOff x="0" y="0"/>
            <a:chExt cx="897533" cy="89753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97509" cy="897509"/>
            </a:xfrm>
            <a:custGeom>
              <a:avLst/>
              <a:gdLst/>
              <a:ahLst/>
              <a:cxnLst/>
              <a:rect r="r" b="b" t="t" l="l"/>
              <a:pathLst>
                <a:path h="897509" w="897509">
                  <a:moveTo>
                    <a:pt x="0" y="59817"/>
                  </a:moveTo>
                  <a:cubicBezTo>
                    <a:pt x="0" y="26797"/>
                    <a:pt x="26797" y="0"/>
                    <a:pt x="59817" y="0"/>
                  </a:cubicBezTo>
                  <a:lnTo>
                    <a:pt x="837692" y="0"/>
                  </a:lnTo>
                  <a:cubicBezTo>
                    <a:pt x="870712" y="0"/>
                    <a:pt x="897509" y="26797"/>
                    <a:pt x="897509" y="59817"/>
                  </a:cubicBezTo>
                  <a:lnTo>
                    <a:pt x="897509" y="837692"/>
                  </a:lnTo>
                  <a:cubicBezTo>
                    <a:pt x="897509" y="870712"/>
                    <a:pt x="870712" y="897509"/>
                    <a:pt x="837692" y="897509"/>
                  </a:cubicBezTo>
                  <a:lnTo>
                    <a:pt x="59817" y="897509"/>
                  </a:lnTo>
                  <a:cubicBezTo>
                    <a:pt x="26797" y="897509"/>
                    <a:pt x="0" y="870712"/>
                    <a:pt x="0" y="837692"/>
                  </a:cubicBezTo>
                  <a:close/>
                </a:path>
              </a:pathLst>
            </a:custGeom>
            <a:solidFill>
              <a:srgbClr val="444752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1306711" y="3775174"/>
            <a:ext cx="153889" cy="3556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1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019449" y="3573661"/>
            <a:ext cx="3545979" cy="8893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High Transaction Fees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019449" y="4547295"/>
            <a:ext cx="3545979" cy="2489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D6E5E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Traditional payment systems often charge exorbitant fees, making international transfers expensive.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5864572" y="3583186"/>
            <a:ext cx="673150" cy="673150"/>
            <a:chOff x="0" y="0"/>
            <a:chExt cx="897533" cy="897533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97509" cy="897509"/>
            </a:xfrm>
            <a:custGeom>
              <a:avLst/>
              <a:gdLst/>
              <a:ahLst/>
              <a:cxnLst/>
              <a:rect r="r" b="b" t="t" l="l"/>
              <a:pathLst>
                <a:path h="897509" w="897509">
                  <a:moveTo>
                    <a:pt x="0" y="59817"/>
                  </a:moveTo>
                  <a:cubicBezTo>
                    <a:pt x="0" y="26797"/>
                    <a:pt x="26797" y="0"/>
                    <a:pt x="59817" y="0"/>
                  </a:cubicBezTo>
                  <a:lnTo>
                    <a:pt x="837692" y="0"/>
                  </a:lnTo>
                  <a:cubicBezTo>
                    <a:pt x="870712" y="0"/>
                    <a:pt x="897509" y="26797"/>
                    <a:pt x="897509" y="59817"/>
                  </a:cubicBezTo>
                  <a:lnTo>
                    <a:pt x="897509" y="837692"/>
                  </a:lnTo>
                  <a:cubicBezTo>
                    <a:pt x="897509" y="870712"/>
                    <a:pt x="870712" y="897509"/>
                    <a:pt x="837692" y="897509"/>
                  </a:cubicBezTo>
                  <a:lnTo>
                    <a:pt x="59817" y="897509"/>
                  </a:lnTo>
                  <a:cubicBezTo>
                    <a:pt x="26797" y="897509"/>
                    <a:pt x="0" y="870712"/>
                    <a:pt x="0" y="837692"/>
                  </a:cubicBezTo>
                  <a:close/>
                </a:path>
              </a:pathLst>
            </a:custGeom>
            <a:solidFill>
              <a:srgbClr val="444752"/>
            </a:solid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6087665" y="3775174"/>
            <a:ext cx="226963" cy="3556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2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6836866" y="3573661"/>
            <a:ext cx="3545979" cy="8893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Slow Processing Times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6836866" y="4547295"/>
            <a:ext cx="3545979" cy="2010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D6E5E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Cross-border payments can take several days to complete, hindering timely transactions.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1047155" y="7672090"/>
            <a:ext cx="673150" cy="673150"/>
            <a:chOff x="0" y="0"/>
            <a:chExt cx="897533" cy="897533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97509" cy="897509"/>
            </a:xfrm>
            <a:custGeom>
              <a:avLst/>
              <a:gdLst/>
              <a:ahLst/>
              <a:cxnLst/>
              <a:rect r="r" b="b" t="t" l="l"/>
              <a:pathLst>
                <a:path h="897509" w="897509">
                  <a:moveTo>
                    <a:pt x="0" y="59817"/>
                  </a:moveTo>
                  <a:cubicBezTo>
                    <a:pt x="0" y="26797"/>
                    <a:pt x="26797" y="0"/>
                    <a:pt x="59817" y="0"/>
                  </a:cubicBezTo>
                  <a:lnTo>
                    <a:pt x="837692" y="0"/>
                  </a:lnTo>
                  <a:cubicBezTo>
                    <a:pt x="870712" y="0"/>
                    <a:pt x="897509" y="26797"/>
                    <a:pt x="897509" y="59817"/>
                  </a:cubicBezTo>
                  <a:lnTo>
                    <a:pt x="897509" y="837692"/>
                  </a:lnTo>
                  <a:cubicBezTo>
                    <a:pt x="897509" y="870712"/>
                    <a:pt x="870712" y="897509"/>
                    <a:pt x="837692" y="897509"/>
                  </a:cubicBezTo>
                  <a:lnTo>
                    <a:pt x="59817" y="897509"/>
                  </a:lnTo>
                  <a:cubicBezTo>
                    <a:pt x="26797" y="897509"/>
                    <a:pt x="0" y="870712"/>
                    <a:pt x="0" y="837692"/>
                  </a:cubicBezTo>
                  <a:close/>
                </a:path>
              </a:pathLst>
            </a:custGeom>
            <a:solidFill>
              <a:srgbClr val="444752"/>
            </a:solidFill>
          </p:spPr>
        </p:sp>
      </p:grpSp>
      <p:sp>
        <p:nvSpPr>
          <p:cNvPr name="TextBox 21" id="21"/>
          <p:cNvSpPr txBox="true"/>
          <p:nvPr/>
        </p:nvSpPr>
        <p:spPr>
          <a:xfrm rot="0">
            <a:off x="1266081" y="7864079"/>
            <a:ext cx="235297" cy="3556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3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2019449" y="7662565"/>
            <a:ext cx="3520231" cy="4494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Security Concerns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2019449" y="8196262"/>
            <a:ext cx="8363396" cy="1052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D6E5E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Traditional payment systems are vulnerable to fraud and data breaches, compromising security and trust.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81A24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52833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47155" y="3088184"/>
            <a:ext cx="9697790" cy="8990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>
                <a:solidFill>
                  <a:srgbClr val="F98AC7"/>
                </a:solidFill>
                <a:latin typeface="Lora"/>
                <a:ea typeface="Lora"/>
                <a:cs typeface="Lora"/>
                <a:sym typeface="Lora"/>
              </a:rPr>
              <a:t>Solution: BlockChain Odyssey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47155" y="4725591"/>
            <a:ext cx="3520231" cy="4494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F98AC7"/>
                </a:solidFill>
                <a:latin typeface="Lora"/>
                <a:ea typeface="Lora"/>
                <a:cs typeface="Lora"/>
                <a:sym typeface="Lora"/>
              </a:rPr>
              <a:t>GoFr Framework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47155" y="5378946"/>
            <a:ext cx="7731919" cy="1531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D6E5E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GoFr's modular microservices enable building a flexible and scalable backend for transaction management, user authentication, and KYC/AML processing.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518451" y="4725591"/>
            <a:ext cx="3705522" cy="4494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F98AC7"/>
                </a:solidFill>
                <a:latin typeface="Lora"/>
                <a:ea typeface="Lora"/>
                <a:cs typeface="Lora"/>
                <a:sym typeface="Lora"/>
              </a:rPr>
              <a:t>Blockchain Integration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518451" y="5378946"/>
            <a:ext cx="7731919" cy="1531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D6E5E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Integrating blockchain technology leverages its immutability and smart contracts to secure and automate payment flows, making transactions transparent and traceable.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81A24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52833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7843242" y="2146399"/>
            <a:ext cx="1407467" cy="2496145"/>
          </a:xfrm>
          <a:custGeom>
            <a:avLst/>
            <a:gdLst/>
            <a:ahLst/>
            <a:cxnLst/>
            <a:rect r="r" b="b" t="t" l="l"/>
            <a:pathLst>
              <a:path h="2496145" w="1407467">
                <a:moveTo>
                  <a:pt x="0" y="0"/>
                </a:moveTo>
                <a:lnTo>
                  <a:pt x="1407468" y="0"/>
                </a:lnTo>
                <a:lnTo>
                  <a:pt x="1407468" y="2496145"/>
                </a:lnTo>
                <a:lnTo>
                  <a:pt x="0" y="24961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91" t="0" r="-91" b="0"/>
            </a:stretch>
          </a:blipFill>
        </p:spPr>
      </p:sp>
      <p:sp>
        <p:nvSpPr>
          <p:cNvPr name="Freeform 7" id="7" descr="preencoded.png"/>
          <p:cNvSpPr/>
          <p:nvPr/>
        </p:nvSpPr>
        <p:spPr>
          <a:xfrm flipH="false" flipV="false" rot="0">
            <a:off x="7843242" y="4642545"/>
            <a:ext cx="1407467" cy="2251919"/>
          </a:xfrm>
          <a:custGeom>
            <a:avLst/>
            <a:gdLst/>
            <a:ahLst/>
            <a:cxnLst/>
            <a:rect r="r" b="b" t="t" l="l"/>
            <a:pathLst>
              <a:path h="2251919" w="1407467">
                <a:moveTo>
                  <a:pt x="0" y="0"/>
                </a:moveTo>
                <a:lnTo>
                  <a:pt x="1407468" y="0"/>
                </a:lnTo>
                <a:lnTo>
                  <a:pt x="1407468" y="2251919"/>
                </a:lnTo>
                <a:lnTo>
                  <a:pt x="0" y="225191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68" t="0" r="-168" b="0"/>
            </a:stretch>
          </a:blipFill>
        </p:spPr>
      </p:sp>
      <p:sp>
        <p:nvSpPr>
          <p:cNvPr name="Freeform 8" id="8" descr="preencoded.png"/>
          <p:cNvSpPr/>
          <p:nvPr/>
        </p:nvSpPr>
        <p:spPr>
          <a:xfrm flipH="false" flipV="false" rot="0">
            <a:off x="7843242" y="6894462"/>
            <a:ext cx="1407467" cy="2496145"/>
          </a:xfrm>
          <a:custGeom>
            <a:avLst/>
            <a:gdLst/>
            <a:ahLst/>
            <a:cxnLst/>
            <a:rect r="r" b="b" t="t" l="l"/>
            <a:pathLst>
              <a:path h="2496145" w="1407467">
                <a:moveTo>
                  <a:pt x="0" y="0"/>
                </a:moveTo>
                <a:lnTo>
                  <a:pt x="1407468" y="0"/>
                </a:lnTo>
                <a:lnTo>
                  <a:pt x="1407468" y="2496145"/>
                </a:lnTo>
                <a:lnTo>
                  <a:pt x="0" y="249614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91" t="0" r="-91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0" y="0"/>
            <a:ext cx="7424142" cy="10287000"/>
          </a:xfrm>
          <a:custGeom>
            <a:avLst/>
            <a:gdLst/>
            <a:ahLst/>
            <a:cxnLst/>
            <a:rect r="r" b="b" t="t" l="l"/>
            <a:pathLst>
              <a:path h="10287000" w="7424142">
                <a:moveTo>
                  <a:pt x="0" y="0"/>
                </a:moveTo>
                <a:lnTo>
                  <a:pt x="7424142" y="0"/>
                </a:lnTo>
                <a:lnTo>
                  <a:pt x="742414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73576" t="0" r="-66876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7843242" y="867816"/>
            <a:ext cx="6623446" cy="8563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00"/>
              </a:lnSpc>
            </a:pPr>
            <a:r>
              <a:rPr lang="en-US" sz="5187">
                <a:solidFill>
                  <a:srgbClr val="F98AC7"/>
                </a:solidFill>
                <a:latin typeface="Lora"/>
                <a:ea typeface="Lora"/>
                <a:cs typeface="Lora"/>
                <a:sym typeface="Lora"/>
              </a:rPr>
              <a:t>Key Features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672935" y="2418309"/>
            <a:ext cx="3455640" cy="4234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562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Secure Payment Flows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672935" y="2915245"/>
            <a:ext cx="7629822" cy="1445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187">
                <a:solidFill>
                  <a:srgbClr val="D6E5E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Blockchain's decentralized ledger ensures the safety and transparency of all transactions, eliminating the risk of fraudulent activities.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672935" y="4914454"/>
            <a:ext cx="3810149" cy="4234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562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Cross-Currency Support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672935" y="5411391"/>
            <a:ext cx="7629822" cy="995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187">
                <a:solidFill>
                  <a:srgbClr val="D6E5E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The system facilitates payments in multiple currencies, allowing users to send and receive funds in their preferred currencies.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672935" y="7166372"/>
            <a:ext cx="4272260" cy="4234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562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Smart Contract Automation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672935" y="7663309"/>
            <a:ext cx="7629822" cy="1445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187">
                <a:solidFill>
                  <a:srgbClr val="D6E5E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Smart contracts automate the execution of payment transactions, guaranteeing the fulfillment of terms and conditions between parties.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81A24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52833"/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2663334" y="1028700"/>
            <a:ext cx="12961333" cy="8489673"/>
          </a:xfrm>
          <a:custGeom>
            <a:avLst/>
            <a:gdLst/>
            <a:ahLst/>
            <a:cxnLst/>
            <a:rect r="r" b="b" t="t" l="l"/>
            <a:pathLst>
              <a:path h="8489673" w="12961333">
                <a:moveTo>
                  <a:pt x="0" y="0"/>
                </a:moveTo>
                <a:lnTo>
                  <a:pt x="12961332" y="0"/>
                </a:lnTo>
                <a:lnTo>
                  <a:pt x="12961332" y="8489673"/>
                </a:lnTo>
                <a:lnTo>
                  <a:pt x="0" y="848967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295105" y="177800"/>
            <a:ext cx="9697790" cy="850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75"/>
              </a:lnSpc>
            </a:pPr>
            <a:r>
              <a:rPr lang="en-US" sz="5500">
                <a:solidFill>
                  <a:srgbClr val="F98AC7"/>
                </a:solidFill>
                <a:latin typeface="Lora"/>
                <a:ea typeface="Lora"/>
                <a:cs typeface="Lora"/>
                <a:sym typeface="Lora"/>
              </a:rPr>
              <a:t>Flowchart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81A24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52833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7850089" y="3079998"/>
            <a:ext cx="4581227" cy="3421707"/>
            <a:chOff x="0" y="0"/>
            <a:chExt cx="6108303" cy="456227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108319" cy="4562348"/>
            </a:xfrm>
            <a:custGeom>
              <a:avLst/>
              <a:gdLst/>
              <a:ahLst/>
              <a:cxnLst/>
              <a:rect r="r" b="b" t="t" l="l"/>
              <a:pathLst>
                <a:path h="4562348" w="6108319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6051550" y="0"/>
                  </a:lnTo>
                  <a:cubicBezTo>
                    <a:pt x="6082919" y="0"/>
                    <a:pt x="6108319" y="25400"/>
                    <a:pt x="6108319" y="56769"/>
                  </a:cubicBezTo>
                  <a:lnTo>
                    <a:pt x="6108319" y="4505579"/>
                  </a:lnTo>
                  <a:cubicBezTo>
                    <a:pt x="6108319" y="4536948"/>
                    <a:pt x="6082919" y="4562348"/>
                    <a:pt x="6051550" y="4562348"/>
                  </a:cubicBezTo>
                  <a:lnTo>
                    <a:pt x="56769" y="4562348"/>
                  </a:lnTo>
                  <a:cubicBezTo>
                    <a:pt x="25400" y="4562348"/>
                    <a:pt x="0" y="4536948"/>
                    <a:pt x="0" y="4505579"/>
                  </a:cubicBezTo>
                  <a:close/>
                </a:path>
              </a:pathLst>
            </a:custGeom>
            <a:solidFill>
              <a:srgbClr val="444752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12714685" y="3079998"/>
            <a:ext cx="4581227" cy="3421707"/>
            <a:chOff x="0" y="0"/>
            <a:chExt cx="6108303" cy="456227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108319" cy="4562348"/>
            </a:xfrm>
            <a:custGeom>
              <a:avLst/>
              <a:gdLst/>
              <a:ahLst/>
              <a:cxnLst/>
              <a:rect r="r" b="b" t="t" l="l"/>
              <a:pathLst>
                <a:path h="4562348" w="6108319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6051550" y="0"/>
                  </a:lnTo>
                  <a:cubicBezTo>
                    <a:pt x="6082919" y="0"/>
                    <a:pt x="6108319" y="25400"/>
                    <a:pt x="6108319" y="56769"/>
                  </a:cubicBezTo>
                  <a:lnTo>
                    <a:pt x="6108319" y="4505579"/>
                  </a:lnTo>
                  <a:cubicBezTo>
                    <a:pt x="6108319" y="4536948"/>
                    <a:pt x="6082919" y="4562348"/>
                    <a:pt x="6051550" y="4562348"/>
                  </a:cubicBezTo>
                  <a:lnTo>
                    <a:pt x="56769" y="4562348"/>
                  </a:lnTo>
                  <a:cubicBezTo>
                    <a:pt x="25400" y="4562348"/>
                    <a:pt x="0" y="4536948"/>
                    <a:pt x="0" y="4505579"/>
                  </a:cubicBezTo>
                  <a:close/>
                </a:path>
              </a:pathLst>
            </a:custGeom>
            <a:solidFill>
              <a:srgbClr val="444752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7850089" y="6785074"/>
            <a:ext cx="9445824" cy="2514451"/>
            <a:chOff x="0" y="0"/>
            <a:chExt cx="12594432" cy="335260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594336" cy="3352546"/>
            </a:xfrm>
            <a:custGeom>
              <a:avLst/>
              <a:gdLst/>
              <a:ahLst/>
              <a:cxnLst/>
              <a:rect r="r" b="b" t="t" l="l"/>
              <a:pathLst>
                <a:path h="3352546" w="12594336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12537694" y="0"/>
                  </a:lnTo>
                  <a:cubicBezTo>
                    <a:pt x="12569062" y="0"/>
                    <a:pt x="12594336" y="25400"/>
                    <a:pt x="12594336" y="56642"/>
                  </a:cubicBezTo>
                  <a:lnTo>
                    <a:pt x="12594336" y="3295904"/>
                  </a:lnTo>
                  <a:cubicBezTo>
                    <a:pt x="12594336" y="3327273"/>
                    <a:pt x="12568936" y="3352546"/>
                    <a:pt x="12537694" y="3352546"/>
                  </a:cubicBezTo>
                  <a:lnTo>
                    <a:pt x="56642" y="3352546"/>
                  </a:lnTo>
                  <a:cubicBezTo>
                    <a:pt x="25273" y="3352546"/>
                    <a:pt x="0" y="3327146"/>
                    <a:pt x="0" y="3295904"/>
                  </a:cubicBezTo>
                  <a:close/>
                </a:path>
              </a:pathLst>
            </a:custGeom>
            <a:solidFill>
              <a:srgbClr val="444752"/>
            </a:solid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0"/>
            <a:ext cx="7564339" cy="10269672"/>
          </a:xfrm>
          <a:custGeom>
            <a:avLst/>
            <a:gdLst/>
            <a:ahLst/>
            <a:cxnLst/>
            <a:rect r="r" b="b" t="t" l="l"/>
            <a:pathLst>
              <a:path h="10269672" w="7564339">
                <a:moveTo>
                  <a:pt x="0" y="0"/>
                </a:moveTo>
                <a:lnTo>
                  <a:pt x="7564339" y="0"/>
                </a:lnTo>
                <a:lnTo>
                  <a:pt x="7564339" y="10269672"/>
                </a:lnTo>
                <a:lnTo>
                  <a:pt x="0" y="1026967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6438" t="0" r="-2354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7850089" y="968276"/>
            <a:ext cx="9445824" cy="16865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62"/>
              </a:lnSpc>
            </a:pPr>
            <a:r>
              <a:rPr lang="en-US" sz="5250">
                <a:solidFill>
                  <a:srgbClr val="F98AC7"/>
                </a:solidFill>
                <a:latin typeface="Lora"/>
                <a:ea typeface="Lora"/>
                <a:cs typeface="Lora"/>
                <a:sym typeface="Lora"/>
              </a:rPr>
              <a:t>Benefits of BlockChain Odyssey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133458" y="3363366"/>
            <a:ext cx="4014490" cy="833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9"/>
              </a:lnSpc>
            </a:pPr>
            <a:r>
              <a:rPr lang="en-US" sz="2625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Reduced Transaction Fees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133458" y="4271814"/>
            <a:ext cx="4014490" cy="19097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6E5E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Blockchain's decentralized nature eliminates the need for intermediaries, significantly reducing transaction costs.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2998054" y="3363366"/>
            <a:ext cx="3749874" cy="416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9"/>
              </a:lnSpc>
            </a:pPr>
            <a:r>
              <a:rPr lang="en-US" sz="2625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Faster Processing Times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998054" y="3854946"/>
            <a:ext cx="4014490" cy="2363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6E5E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Blockchain's real-time processing capabilities enable near-instantaneous cross-border payments, streamlining the transaction process.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133458" y="7068442"/>
            <a:ext cx="3334941" cy="4168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9"/>
              </a:lnSpc>
            </a:pPr>
            <a:r>
              <a:rPr lang="en-US" sz="2625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Enhanced Security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8133458" y="7560022"/>
            <a:ext cx="8879086" cy="1456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6E5E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Blockchain's immutable ledger and cryptography ensure secure and tamper-proof transaction records, building trust and confidence in the system.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81A24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52833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7905155" y="3165276"/>
            <a:ext cx="8306692" cy="8990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>
                <a:solidFill>
                  <a:srgbClr val="F98AC7"/>
                </a:solidFill>
                <a:latin typeface="Lora"/>
                <a:ea typeface="Lora"/>
                <a:cs typeface="Lora"/>
                <a:sym typeface="Lora"/>
              </a:rPr>
              <a:t>Dual Blockchain Tracking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7900392" y="4508301"/>
            <a:ext cx="9345216" cy="2598985"/>
            <a:chOff x="0" y="0"/>
            <a:chExt cx="12460288" cy="346531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460224" cy="3465322"/>
            </a:xfrm>
            <a:custGeom>
              <a:avLst/>
              <a:gdLst/>
              <a:ahLst/>
              <a:cxnLst/>
              <a:rect r="r" b="b" t="t" l="l"/>
              <a:pathLst>
                <a:path h="3465322" w="12460224">
                  <a:moveTo>
                    <a:pt x="0" y="66167"/>
                  </a:moveTo>
                  <a:cubicBezTo>
                    <a:pt x="0" y="29591"/>
                    <a:pt x="29718" y="0"/>
                    <a:pt x="66294" y="0"/>
                  </a:cubicBezTo>
                  <a:lnTo>
                    <a:pt x="12393930" y="0"/>
                  </a:lnTo>
                  <a:lnTo>
                    <a:pt x="12393930" y="6350"/>
                  </a:lnTo>
                  <a:lnTo>
                    <a:pt x="12393930" y="0"/>
                  </a:lnTo>
                  <a:cubicBezTo>
                    <a:pt x="12430506" y="0"/>
                    <a:pt x="12460224" y="29591"/>
                    <a:pt x="12460224" y="66167"/>
                  </a:cubicBezTo>
                  <a:lnTo>
                    <a:pt x="12453874" y="66167"/>
                  </a:lnTo>
                  <a:lnTo>
                    <a:pt x="12460224" y="66167"/>
                  </a:lnTo>
                  <a:lnTo>
                    <a:pt x="12460224" y="3399155"/>
                  </a:lnTo>
                  <a:lnTo>
                    <a:pt x="12453874" y="3399155"/>
                  </a:lnTo>
                  <a:lnTo>
                    <a:pt x="12460224" y="3399155"/>
                  </a:lnTo>
                  <a:cubicBezTo>
                    <a:pt x="12460224" y="3435731"/>
                    <a:pt x="12430506" y="3465322"/>
                    <a:pt x="12393930" y="3465322"/>
                  </a:cubicBezTo>
                  <a:lnTo>
                    <a:pt x="12393930" y="3458972"/>
                  </a:lnTo>
                  <a:lnTo>
                    <a:pt x="12393930" y="3465322"/>
                  </a:lnTo>
                  <a:lnTo>
                    <a:pt x="66294" y="3465322"/>
                  </a:lnTo>
                  <a:lnTo>
                    <a:pt x="66294" y="3458972"/>
                  </a:lnTo>
                  <a:lnTo>
                    <a:pt x="66294" y="3465322"/>
                  </a:lnTo>
                  <a:cubicBezTo>
                    <a:pt x="29718" y="3465322"/>
                    <a:pt x="0" y="3435731"/>
                    <a:pt x="0" y="3399155"/>
                  </a:cubicBezTo>
                  <a:lnTo>
                    <a:pt x="0" y="66167"/>
                  </a:lnTo>
                  <a:lnTo>
                    <a:pt x="6350" y="66167"/>
                  </a:lnTo>
                  <a:lnTo>
                    <a:pt x="0" y="66167"/>
                  </a:lnTo>
                  <a:moveTo>
                    <a:pt x="12700" y="66167"/>
                  </a:moveTo>
                  <a:lnTo>
                    <a:pt x="12700" y="3399155"/>
                  </a:lnTo>
                  <a:lnTo>
                    <a:pt x="6350" y="3399155"/>
                  </a:lnTo>
                  <a:lnTo>
                    <a:pt x="12700" y="3399155"/>
                  </a:lnTo>
                  <a:cubicBezTo>
                    <a:pt x="12700" y="3428619"/>
                    <a:pt x="36703" y="3452622"/>
                    <a:pt x="66294" y="3452622"/>
                  </a:cubicBezTo>
                  <a:lnTo>
                    <a:pt x="12393930" y="3452622"/>
                  </a:lnTo>
                  <a:cubicBezTo>
                    <a:pt x="12423522" y="3452622"/>
                    <a:pt x="12447524" y="3428619"/>
                    <a:pt x="12447524" y="3399155"/>
                  </a:cubicBezTo>
                  <a:lnTo>
                    <a:pt x="12447524" y="66167"/>
                  </a:lnTo>
                  <a:cubicBezTo>
                    <a:pt x="12447524" y="36703"/>
                    <a:pt x="12423522" y="12700"/>
                    <a:pt x="12393930" y="12700"/>
                  </a:cubicBezTo>
                  <a:lnTo>
                    <a:pt x="66294" y="12700"/>
                  </a:lnTo>
                  <a:lnTo>
                    <a:pt x="66294" y="6350"/>
                  </a:lnTo>
                  <a:lnTo>
                    <a:pt x="66294" y="12700"/>
                  </a:lnTo>
                  <a:cubicBezTo>
                    <a:pt x="36703" y="12700"/>
                    <a:pt x="12700" y="36703"/>
                    <a:pt x="12700" y="66167"/>
                  </a:cubicBezTo>
                  <a:close/>
                </a:path>
              </a:pathLst>
            </a:custGeom>
            <a:solidFill>
              <a:srgbClr val="FFFFFF">
                <a:alpha val="23922"/>
              </a:srgbClr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7914680" y="4522589"/>
            <a:ext cx="9316640" cy="856804"/>
            <a:chOff x="0" y="0"/>
            <a:chExt cx="12422187" cy="114240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422124" cy="1142365"/>
            </a:xfrm>
            <a:custGeom>
              <a:avLst/>
              <a:gdLst/>
              <a:ahLst/>
              <a:cxnLst/>
              <a:rect r="r" b="b" t="t" l="l"/>
              <a:pathLst>
                <a:path h="1142365" w="12422124">
                  <a:moveTo>
                    <a:pt x="0" y="0"/>
                  </a:moveTo>
                  <a:lnTo>
                    <a:pt x="12422124" y="0"/>
                  </a:lnTo>
                  <a:lnTo>
                    <a:pt x="12422124" y="1142365"/>
                  </a:lnTo>
                  <a:lnTo>
                    <a:pt x="0" y="1142365"/>
                  </a:lnTo>
                  <a:close/>
                </a:path>
              </a:pathLst>
            </a:custGeom>
            <a:solidFill>
              <a:srgbClr val="FFFFFF">
                <a:alpha val="3922"/>
              </a:srgbClr>
            </a:solid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8213824" y="4616351"/>
            <a:ext cx="4055269" cy="574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D6E5E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Go-based Blockchain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876908" y="4616351"/>
            <a:ext cx="4055269" cy="574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D6E5E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Ethereum Blockchain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7914680" y="5379392"/>
            <a:ext cx="9316640" cy="856804"/>
            <a:chOff x="0" y="0"/>
            <a:chExt cx="12422187" cy="1142405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2422124" cy="1142365"/>
            </a:xfrm>
            <a:custGeom>
              <a:avLst/>
              <a:gdLst/>
              <a:ahLst/>
              <a:cxnLst/>
              <a:rect r="r" b="b" t="t" l="l"/>
              <a:pathLst>
                <a:path h="1142365" w="12422124">
                  <a:moveTo>
                    <a:pt x="0" y="0"/>
                  </a:moveTo>
                  <a:lnTo>
                    <a:pt x="12422124" y="0"/>
                  </a:lnTo>
                  <a:lnTo>
                    <a:pt x="12422124" y="1142365"/>
                  </a:lnTo>
                  <a:lnTo>
                    <a:pt x="0" y="1142365"/>
                  </a:lnTo>
                  <a:close/>
                </a:path>
              </a:pathLst>
            </a:custGeom>
            <a:solidFill>
              <a:srgbClr val="000000">
                <a:alpha val="3922"/>
              </a:srgbClr>
            </a:solid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8213824" y="5473154"/>
            <a:ext cx="4055269" cy="574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D6E5E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Continuous Monitoring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876908" y="5473154"/>
            <a:ext cx="4055269" cy="574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D6E5E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Transaction Tracking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7914680" y="6236196"/>
            <a:ext cx="9316640" cy="856804"/>
            <a:chOff x="0" y="0"/>
            <a:chExt cx="12422187" cy="1142405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2422124" cy="1142365"/>
            </a:xfrm>
            <a:custGeom>
              <a:avLst/>
              <a:gdLst/>
              <a:ahLst/>
              <a:cxnLst/>
              <a:rect r="r" b="b" t="t" l="l"/>
              <a:pathLst>
                <a:path h="1142365" w="12422124">
                  <a:moveTo>
                    <a:pt x="0" y="0"/>
                  </a:moveTo>
                  <a:lnTo>
                    <a:pt x="12422124" y="0"/>
                  </a:lnTo>
                  <a:lnTo>
                    <a:pt x="12422124" y="1142365"/>
                  </a:lnTo>
                  <a:lnTo>
                    <a:pt x="0" y="1142365"/>
                  </a:lnTo>
                  <a:close/>
                </a:path>
              </a:pathLst>
            </a:custGeom>
            <a:solidFill>
              <a:srgbClr val="FFFFFF">
                <a:alpha val="3922"/>
              </a:srgbClr>
            </a:solid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8213824" y="6329957"/>
            <a:ext cx="4055269" cy="574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D6E5E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Real-time Updates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2876908" y="6329957"/>
            <a:ext cx="4055269" cy="574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D6E5E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Immutable Transaction Records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81A24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52833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1046261" y="5886450"/>
            <a:ext cx="747266" cy="747266"/>
          </a:xfrm>
          <a:custGeom>
            <a:avLst/>
            <a:gdLst/>
            <a:ahLst/>
            <a:cxnLst/>
            <a:rect r="r" b="b" t="t" l="l"/>
            <a:pathLst>
              <a:path h="747266" w="747266">
                <a:moveTo>
                  <a:pt x="0" y="0"/>
                </a:moveTo>
                <a:lnTo>
                  <a:pt x="747266" y="0"/>
                </a:lnTo>
                <a:lnTo>
                  <a:pt x="747266" y="747266"/>
                </a:lnTo>
                <a:lnTo>
                  <a:pt x="0" y="74726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 descr="preencoded.png"/>
          <p:cNvSpPr/>
          <p:nvPr/>
        </p:nvSpPr>
        <p:spPr>
          <a:xfrm flipH="false" flipV="false" rot="0">
            <a:off x="5207199" y="5886450"/>
            <a:ext cx="747266" cy="747266"/>
          </a:xfrm>
          <a:custGeom>
            <a:avLst/>
            <a:gdLst/>
            <a:ahLst/>
            <a:cxnLst/>
            <a:rect r="r" b="b" t="t" l="l"/>
            <a:pathLst>
              <a:path h="747266" w="747266">
                <a:moveTo>
                  <a:pt x="0" y="0"/>
                </a:moveTo>
                <a:lnTo>
                  <a:pt x="747266" y="0"/>
                </a:lnTo>
                <a:lnTo>
                  <a:pt x="747266" y="747266"/>
                </a:lnTo>
                <a:lnTo>
                  <a:pt x="0" y="74726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 descr="preencoded.png"/>
          <p:cNvSpPr/>
          <p:nvPr/>
        </p:nvSpPr>
        <p:spPr>
          <a:xfrm flipH="false" flipV="false" rot="0">
            <a:off x="9368135" y="5886450"/>
            <a:ext cx="747266" cy="747266"/>
          </a:xfrm>
          <a:custGeom>
            <a:avLst/>
            <a:gdLst/>
            <a:ahLst/>
            <a:cxnLst/>
            <a:rect r="r" b="b" t="t" l="l"/>
            <a:pathLst>
              <a:path h="747266" w="747266">
                <a:moveTo>
                  <a:pt x="0" y="0"/>
                </a:moveTo>
                <a:lnTo>
                  <a:pt x="747266" y="0"/>
                </a:lnTo>
                <a:lnTo>
                  <a:pt x="747266" y="747266"/>
                </a:lnTo>
                <a:lnTo>
                  <a:pt x="0" y="74726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9" id="9" descr="preencoded.png"/>
          <p:cNvSpPr/>
          <p:nvPr/>
        </p:nvSpPr>
        <p:spPr>
          <a:xfrm flipH="false" flipV="false" rot="0">
            <a:off x="13529072" y="5886450"/>
            <a:ext cx="747266" cy="747266"/>
          </a:xfrm>
          <a:custGeom>
            <a:avLst/>
            <a:gdLst/>
            <a:ahLst/>
            <a:cxnLst/>
            <a:rect r="r" b="b" t="t" l="l"/>
            <a:pathLst>
              <a:path h="747266" w="747266">
                <a:moveTo>
                  <a:pt x="0" y="0"/>
                </a:moveTo>
                <a:lnTo>
                  <a:pt x="747267" y="0"/>
                </a:lnTo>
                <a:lnTo>
                  <a:pt x="747267" y="747266"/>
                </a:lnTo>
                <a:lnTo>
                  <a:pt x="0" y="74726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0" y="27552"/>
            <a:ext cx="18288000" cy="4350375"/>
          </a:xfrm>
          <a:custGeom>
            <a:avLst/>
            <a:gdLst/>
            <a:ahLst/>
            <a:cxnLst/>
            <a:rect r="r" b="b" t="t" l="l"/>
            <a:pathLst>
              <a:path h="4350375" w="18288000">
                <a:moveTo>
                  <a:pt x="0" y="0"/>
                </a:moveTo>
                <a:lnTo>
                  <a:pt x="18288000" y="0"/>
                </a:lnTo>
                <a:lnTo>
                  <a:pt x="18288000" y="4350375"/>
                </a:lnTo>
                <a:lnTo>
                  <a:pt x="0" y="435037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-47144" r="0" b="-5411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046261" y="4539852"/>
            <a:ext cx="7034064" cy="8981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>
                <a:solidFill>
                  <a:srgbClr val="F98AC7"/>
                </a:solidFill>
                <a:latin typeface="Lora"/>
                <a:ea typeface="Lora"/>
                <a:cs typeface="Lora"/>
                <a:sym typeface="Lora"/>
              </a:rPr>
              <a:t>GoFr Microservices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46261" y="6923037"/>
            <a:ext cx="3516957" cy="4490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User Management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46261" y="7456140"/>
            <a:ext cx="3712517" cy="1530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D6E5E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Handles user registration, authentication, and account management.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207199" y="6923037"/>
            <a:ext cx="3516957" cy="4490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Wallet Management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207199" y="7456140"/>
            <a:ext cx="3712517" cy="10519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D6E5E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Provides secure storage and management of user funds.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368135" y="6923037"/>
            <a:ext cx="3712518" cy="8885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Transaction Processing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368135" y="7895630"/>
            <a:ext cx="3712518" cy="1530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D6E5E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Facilitates the initiation, execution, and completion of cross-border payments.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3529072" y="6923037"/>
            <a:ext cx="3531543" cy="4490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KYC/AML Processing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3529072" y="7456140"/>
            <a:ext cx="3712666" cy="2008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D6E5E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Ensures compliance with Know Your Customer and Anti-Money Laundering regulations.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81A24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52833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47155" y="2383036"/>
            <a:ext cx="9335691" cy="26591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>
                <a:solidFill>
                  <a:srgbClr val="F98AC7"/>
                </a:solidFill>
                <a:latin typeface="Lora"/>
                <a:ea typeface="Lora"/>
                <a:cs typeface="Lora"/>
                <a:sym typeface="Lora"/>
              </a:rPr>
              <a:t>BlockChain Odyssey: The Future of Cross-Border Payments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47155" y="5395615"/>
            <a:ext cx="9335691" cy="2489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D6E5E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BlockChain Odyssey is poised to disrupt traditional payment systems, offering a secure, efficient, and transparent solution for cross-border payments. This innovative technology has the potential to reshape the global financial landscape, empowering individuals and businesses with faster, cheaper, and more accessible international transactions.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DAGXWL-EHCQ</dc:identifier>
  <dcterms:modified xsi:type="dcterms:W3CDTF">2011-08-01T06:04:30Z</dcterms:modified>
  <cp:revision>1</cp:revision>
  <dc:title>BlockChain-Odyssey-Revolutionizing-Cross-Border-Payments.pptx</dc:title>
</cp:coreProperties>
</file>

<file path=docProps/thumbnail.jpeg>
</file>